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67" r:id="rId3"/>
    <p:sldId id="268" r:id="rId4"/>
    <p:sldId id="272" r:id="rId5"/>
    <p:sldId id="292" r:id="rId6"/>
    <p:sldId id="256" r:id="rId7"/>
    <p:sldId id="293" r:id="rId8"/>
    <p:sldId id="294" r:id="rId9"/>
    <p:sldId id="296" r:id="rId10"/>
    <p:sldId id="297" r:id="rId11"/>
    <p:sldId id="304" r:id="rId12"/>
    <p:sldId id="303" r:id="rId13"/>
    <p:sldId id="298" r:id="rId14"/>
    <p:sldId id="300" r:id="rId15"/>
    <p:sldId id="301" r:id="rId16"/>
    <p:sldId id="302" r:id="rId17"/>
    <p:sldId id="299" r:id="rId18"/>
    <p:sldId id="30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B1040-5D5D-46F7-99E4-6D1627D52D36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114C-0AE3-4D14-93E9-7D62E07D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6E47-984C-C548-F22D-C0EB4AAE8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246E-257F-A291-9B1A-8A17DDCCF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D07F-3DD1-EDCC-4613-A560D94F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F5C9-D701-B604-6289-B4A9A9E6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D6B-EC35-6CDF-4E2E-B0C1C3A8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2113-3B93-7F5B-DCD3-584ADBBA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5F7F3-8DFC-5E96-DBE8-24B811ED0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A427-E63C-ADCB-EAE5-DD2B6473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FF4A-553A-7F4A-46B2-877C8D35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5BDA9-4B6F-2FDF-4D20-A79D02CB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13A8C-02C3-F20B-FC89-DE9F24BB6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A9BBC-B5E6-1307-6460-0294DDC2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49C6-07F4-350A-7B2B-D87613A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0575-6E01-FED3-501F-BC36C073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E5EB-1B18-A0A5-9364-144A6A9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7492-4802-0FFB-330F-425D6349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EAA2-CDE3-6B5A-F91F-7B8A4F55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BCCB-99AE-8F2E-A570-737D438E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7853-0C97-6FD1-5054-07F1C193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0C0D9-955F-D84F-D60E-47AF9E51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71A-A068-5656-30D0-5DDA46CA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1F6B-1F83-D582-842B-14F8DFC9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0E22-5F90-F051-9F04-82396104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3917-7A1D-69A0-BCDE-BFF70B26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2C61-FEF2-8A01-C636-C583E90F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6A0-2E30-49BA-3849-B85E9429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A6F7-4AA6-F177-5286-443C19E5A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208A-3318-505C-A723-68E4F8E6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BAA29-DC53-5C16-6A18-B1E50761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D864-B70D-8C95-7D3D-0271AD1D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3E21F-D58A-96B6-C6C8-58C52EC2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98DA-14D3-D3D0-5246-E4A9CD0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BB90-BEA2-45A0-9D03-FF70DB2D9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56E06-5E48-F999-5E02-E0A562C8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01E4E-D214-A96A-E811-40656462F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A3026-9507-AB67-1C4A-3249FDD2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A99C9-4F0C-5876-3059-21B9B708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0397E-0398-349B-AE34-1DCB63C1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3CDAC-2F22-FACB-FA4B-67FC7CC0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80E-3CD4-4A17-BFE2-9E2BDA9B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0B0A0-99E7-9275-8778-08B78852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A09D0-D719-B87D-3354-3D06AA7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5229F-DF0B-CA43-7B77-E99B0C08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EC376-D628-4DC8-5E80-8223BD8F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2F84E-089A-64A3-A6F7-FF3085F7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5340-AC56-99E0-F5F9-084E250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9605-4F20-A444-3372-E079E7A9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772A-92BE-D180-BA76-7F6EBD48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7F429-05AA-7B78-F783-0248244D9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C754-C30E-99CE-70EF-857B9182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E3582-B7BD-0967-78B6-34E45CF1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E52B-8735-6E7B-B9C2-E1E01E55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982A-FE2E-3200-6E69-DD845508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217E3-34DC-9CF0-4B77-215CEECF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CCC8-F247-5780-620D-F46F7BA13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F3751-58BF-B8BC-4CC6-B37313AB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F33A-A6D1-807D-04C0-E2CBBD5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FBFCE-E630-8F99-1CA5-6F856FA6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1EB6D-A620-E82E-9123-2E5EBF9A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C137A-3125-83A1-51AF-6F7F8F65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3260-A434-8C23-F5D9-C161277F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0021-F3D9-E523-9776-46E1647F9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8CFF-5794-5BB8-DAD8-4896EB23A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C7463-5139-978F-EB28-3807035846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471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2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Dose-volume histograms guided deep dose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384F1-488D-343C-8CE6-A8CB748DB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4388"/>
            <a:ext cx="9144000" cy="1655762"/>
          </a:xfrm>
        </p:spPr>
        <p:txBody>
          <a:bodyPr/>
          <a:lstStyle/>
          <a:p>
            <a:r>
              <a:rPr lang="en-US" dirty="0"/>
              <a:t>Paul Dubois,</a:t>
            </a:r>
          </a:p>
          <a:p>
            <a:r>
              <a:rPr lang="en-US" dirty="0"/>
              <a:t>Nikos Paragios, Paul-Henry Cournède, Pascal Fenoglietto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9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906FE-AC99-522F-613F-838BEF0A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78C51-746D-FF57-694A-95C346A0D6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0779" y="1825625"/>
            <a:ext cx="3576442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FEE85A-379B-C5C6-4157-B6BDADCDDF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140847"/>
            <a:ext cx="5181600" cy="3720893"/>
          </a:xfrm>
        </p:spPr>
      </p:pic>
    </p:spTree>
    <p:extLst>
      <p:ext uri="{BB962C8B-B14F-4D97-AF65-F5344CB8AC3E}">
        <p14:creationId xmlns:p14="http://schemas.microsoft.com/office/powerpoint/2010/main" val="404015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C1E7-E819-76AC-2DB5-618A929B9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E8C2B-7DEF-45AA-9557-CC5534382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3507" y="1144588"/>
            <a:ext cx="6844986" cy="5713412"/>
          </a:xfrm>
        </p:spPr>
      </p:pic>
    </p:spTree>
    <p:extLst>
      <p:ext uri="{BB962C8B-B14F-4D97-AF65-F5344CB8AC3E}">
        <p14:creationId xmlns:p14="http://schemas.microsoft.com/office/powerpoint/2010/main" val="67450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87D9B2-0E1B-46B8-55F2-32246C14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CD82AF6-7123-21DC-D016-3150AE3001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984380"/>
              </p:ext>
            </p:extLst>
          </p:nvPr>
        </p:nvGraphicFramePr>
        <p:xfrm>
          <a:off x="838200" y="1825625"/>
          <a:ext cx="10515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49870216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0137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106520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83717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Agent \ Metric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Mean Final Distance </a:t>
                      </a:r>
                      <a:r>
                        <a:rPr lang="en-US" sz="2400" baseline="30000" dirty="0"/>
                        <a:t>(*)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Homogeneity Score </a:t>
                      </a:r>
                      <a:r>
                        <a:rPr lang="en-US" sz="2400" baseline="30000" dirty="0"/>
                        <a:t>(</a:t>
                      </a:r>
                      <a:r>
                        <a:rPr lang="en-US" sz="2400" b="1" i="0" baseline="30000" dirty="0"/>
                        <a:t>¤)</a:t>
                      </a:r>
                      <a:endParaRPr lang="en-US" sz="2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Conformity</a:t>
                      </a:r>
                    </a:p>
                    <a:p>
                      <a:r>
                        <a:rPr lang="en-US" sz="2400" dirty="0"/>
                        <a:t>Score </a:t>
                      </a:r>
                      <a:r>
                        <a:rPr lang="en-US" sz="2400" baseline="30000" dirty="0"/>
                        <a:t>(</a:t>
                      </a:r>
                      <a:r>
                        <a:rPr lang="en-US" sz="2400" b="1" i="0" baseline="30000" dirty="0"/>
                        <a:t>¤)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14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1.871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70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Homogeneity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4.387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3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Conformity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1.770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3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Meta-optimization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92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/>
                        <a:t>Clinical doses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1.541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0.580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9417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50B6CD3-07BC-7F31-91EF-5EFD98F4D5A7}"/>
              </a:ext>
            </a:extLst>
          </p:cNvPr>
          <p:cNvSpPr txBox="1"/>
          <p:nvPr/>
        </p:nvSpPr>
        <p:spPr>
          <a:xfrm>
            <a:off x="3133169" y="5069522"/>
            <a:ext cx="5925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baseline="30000" dirty="0"/>
              <a:t>(*) </a:t>
            </a:r>
            <a:r>
              <a:rPr lang="en-US" sz="2000" i="1" dirty="0"/>
              <a:t>: Lower is better		</a:t>
            </a:r>
            <a:r>
              <a:rPr lang="en-US" sz="2000" i="1" baseline="30000" dirty="0"/>
              <a:t>(¤) </a:t>
            </a:r>
            <a:r>
              <a:rPr lang="en-US" sz="2000" i="1" dirty="0"/>
              <a:t>: Higher is better</a:t>
            </a:r>
          </a:p>
        </p:txBody>
      </p:sp>
    </p:spTree>
    <p:extLst>
      <p:ext uri="{BB962C8B-B14F-4D97-AF65-F5344CB8AC3E}">
        <p14:creationId xmlns:p14="http://schemas.microsoft.com/office/powerpoint/2010/main" val="848173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E469FC-A94C-AA85-71A3-16DCB728F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76798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AC781C-4E6C-1B15-7CA0-41DEED7F2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210338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83241A-5AB2-5FEF-844E-DF1FA26C5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1751258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212164-69F6-3475-3521-B4FB3AA16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035412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E63AA1-007B-C02B-7279-AC3BA93111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06820" y="1453748"/>
            <a:ext cx="3838680" cy="255716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A02F481-46FE-0B3E-8509-2ADF346F6D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02484" y="1453748"/>
            <a:ext cx="3838680" cy="2557160"/>
          </a:xfr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C23B1A98-E582-3ED0-E6CB-CDEBF9536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6820" y="4189441"/>
            <a:ext cx="3838680" cy="2557160"/>
          </a:xfrm>
          <a:prstGeom prst="rect">
            <a:avLst/>
          </a:prstGeom>
        </p:spPr>
      </p:pic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9BD960CA-1F4F-3D6E-AE34-F8FA711588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2484" y="4189441"/>
            <a:ext cx="3838680" cy="255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0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3432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8732520" y="5100753"/>
            <a:ext cx="3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-: Heavy medicine on all the body</a:t>
            </a:r>
          </a:p>
          <a:p>
            <a:r>
              <a:rPr lang="en-US" sz="1600" dirty="0"/>
              <a:t>+: Tumor does </a:t>
            </a:r>
            <a:r>
              <a:rPr lang="en-US" sz="1600" b="1" dirty="0"/>
              <a:t>not</a:t>
            </a:r>
            <a:r>
              <a:rPr lang="en-US" sz="16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382503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795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7" y="5117493"/>
            <a:ext cx="29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+: Safe</a:t>
            </a:r>
          </a:p>
          <a:p>
            <a:r>
              <a:rPr lang="en-US" sz="16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036740" y="1339502"/>
            <a:ext cx="315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27" y="2189470"/>
            <a:ext cx="5419344" cy="360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629330" y="5869225"/>
            <a:ext cx="493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+: Relatively safe (most tissues are spared)</a:t>
            </a:r>
          </a:p>
          <a:p>
            <a:r>
              <a:rPr lang="en-US" sz="20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D76A0-A17A-27D1-2FFD-A29CC263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examining a dose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367473-C3E9-6152-44D2-A78FD6A7B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344" y="2356828"/>
            <a:ext cx="5181600" cy="33072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2AC53-852D-15C6-FD9B-C0E78AFFC1FB}"/>
              </a:ext>
            </a:extLst>
          </p:cNvPr>
          <p:cNvSpPr txBox="1"/>
          <p:nvPr/>
        </p:nvSpPr>
        <p:spPr>
          <a:xfrm>
            <a:off x="2927099" y="60062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3D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810B3-C35B-9A4D-DDCF-0577019A85BD}"/>
              </a:ext>
            </a:extLst>
          </p:cNvPr>
          <p:cNvSpPr txBox="1"/>
          <p:nvPr/>
        </p:nvSpPr>
        <p:spPr>
          <a:xfrm>
            <a:off x="7031340" y="6002376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Dose-Volume Histograms (DVHs)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C0E49B-B900-FFE2-6F86-4FCD65438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16964"/>
            <a:ext cx="5181600" cy="3168659"/>
          </a:xfrm>
        </p:spPr>
      </p:pic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9422992F-151E-AFF0-3DCD-A2CFE59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417788"/>
            <a:ext cx="5181600" cy="3307220"/>
          </a:xfrm>
          <a:prstGeom prst="rect">
            <a:avLst/>
          </a:prstGeom>
        </p:spPr>
      </p:pic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id="{1868C42F-06A5-F146-0F1B-45416FC7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478748"/>
            <a:ext cx="5181600" cy="33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203007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71675" y="2667000"/>
            <a:ext cx="7305675" cy="73342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/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∣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BA08E4C-06BC-116A-690F-B9F585BA6210}"/>
              </a:ext>
            </a:extLst>
          </p:cNvPr>
          <p:cNvSpPr txBox="1"/>
          <p:nvPr/>
        </p:nvSpPr>
        <p:spPr>
          <a:xfrm>
            <a:off x="317472" y="496775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/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blipFill>
                <a:blip r:embed="rId10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7B387A4-DF03-6DC3-6E6E-D3AC790627B2}"/>
              </a:ext>
            </a:extLst>
          </p:cNvPr>
          <p:cNvSpPr txBox="1"/>
          <p:nvPr/>
        </p:nvSpPr>
        <p:spPr>
          <a:xfrm>
            <a:off x="7485122" y="500853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C25A3D-ADFB-04A1-4B16-30590DBD6B4D}"/>
              </a:ext>
            </a:extLst>
          </p:cNvPr>
          <p:cNvSpPr txBox="1"/>
          <p:nvPr/>
        </p:nvSpPr>
        <p:spPr>
          <a:xfrm>
            <a:off x="1766888" y="5894764"/>
            <a:ext cx="3590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“classical” optimization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CDC933-05BC-C418-31BB-35A4666A6645}"/>
              </a:ext>
            </a:extLst>
          </p:cNvPr>
          <p:cNvSpPr txBox="1"/>
          <p:nvPr/>
        </p:nvSpPr>
        <p:spPr>
          <a:xfrm>
            <a:off x="7847158" y="5900132"/>
            <a:ext cx="2860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“dose mimicking”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B649BB-6AA1-0998-C460-77ED7B3B5C49}"/>
              </a:ext>
            </a:extLst>
          </p:cNvPr>
          <p:cNvCxnSpPr/>
          <p:nvPr/>
        </p:nvCxnSpPr>
        <p:spPr>
          <a:xfrm>
            <a:off x="6962775" y="4619625"/>
            <a:ext cx="0" cy="18859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3752850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23" name="Content Placeholder 22" descr="A cartoon of a robot and a globe&#10;&#10;Description automatically generated">
            <a:extLst>
              <a:ext uri="{FF2B5EF4-FFF2-40B4-BE49-F238E27FC236}">
                <a16:creationId xmlns:a16="http://schemas.microsoft.com/office/drawing/2014/main" id="{DC3BE481-011E-A85C-72B7-2E8FF7B0E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06" y="1144588"/>
            <a:ext cx="9230788" cy="5713412"/>
          </a:xfrm>
        </p:spPr>
      </p:pic>
    </p:spTree>
    <p:extLst>
      <p:ext uri="{BB962C8B-B14F-4D97-AF65-F5344CB8AC3E}">
        <p14:creationId xmlns:p14="http://schemas.microsoft.com/office/powerpoint/2010/main" val="222064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10" name="Content Placeholder 9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8BB55296-8483-E3B9-39BC-67306CC78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3" y="1144588"/>
            <a:ext cx="11430694" cy="5713412"/>
          </a:xfrm>
        </p:spPr>
      </p:pic>
    </p:spTree>
    <p:extLst>
      <p:ext uri="{BB962C8B-B14F-4D97-AF65-F5344CB8AC3E}">
        <p14:creationId xmlns:p14="http://schemas.microsoft.com/office/powerpoint/2010/main" val="6174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072DFE-F1CF-B474-FE4B-81587D0DD02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91185" y="2943225"/>
            <a:ext cx="1800240" cy="75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34E9A3-B3C1-F668-FB50-2634192F7F5F}"/>
              </a:ext>
            </a:extLst>
          </p:cNvPr>
          <p:cNvSpPr txBox="1"/>
          <p:nvPr/>
        </p:nvSpPr>
        <p:spPr>
          <a:xfrm>
            <a:off x="7591425" y="2596854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0.5679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9F498-1F57-E8F4-A0D0-CAA476E302C7}"/>
              </a:ext>
            </a:extLst>
          </p:cNvPr>
          <p:cNvSpPr txBox="1"/>
          <p:nvPr/>
        </p:nvSpPr>
        <p:spPr>
          <a:xfrm>
            <a:off x="6549009" y="3553261"/>
            <a:ext cx="35814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Conformity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Homogeneity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Specific DVH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Gradient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8649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pic>
        <p:nvPicPr>
          <p:cNvPr id="3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434F6892-6C45-0A8F-3C9F-DCE5D274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4210906"/>
            <a:ext cx="5219671" cy="2520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7654A6-1596-EAF5-8BBE-83F06BAE4112}"/>
              </a:ext>
            </a:extLst>
          </p:cNvPr>
          <p:cNvSpPr txBox="1"/>
          <p:nvPr/>
        </p:nvSpPr>
        <p:spPr>
          <a:xfrm>
            <a:off x="1689915" y="4278951"/>
            <a:ext cx="2982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Clinical Dose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16ED998-341B-7B6B-B644-69F801237901}"/>
              </a:ext>
            </a:extLst>
          </p:cNvPr>
          <p:cNvSpPr/>
          <p:nvPr/>
        </p:nvSpPr>
        <p:spPr>
          <a:xfrm>
            <a:off x="5791185" y="1690688"/>
            <a:ext cx="828690" cy="5040437"/>
          </a:xfrm>
          <a:prstGeom prst="rightBrac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29E376-B2BE-DE20-A922-6C9DE1B6230C}"/>
              </a:ext>
            </a:extLst>
          </p:cNvPr>
          <p:cNvSpPr/>
          <p:nvPr/>
        </p:nvSpPr>
        <p:spPr>
          <a:xfrm>
            <a:off x="4488658" y="4927663"/>
            <a:ext cx="1202530" cy="17136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2253F-BAAF-9548-8A9E-E04B1B8766B7}"/>
              </a:ext>
            </a:extLst>
          </p:cNvPr>
          <p:cNvSpPr txBox="1"/>
          <p:nvPr/>
        </p:nvSpPr>
        <p:spPr>
          <a:xfrm>
            <a:off x="6619875" y="3856963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0.4683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467EE-19C7-1C1A-8E8B-E4807FEA953C}"/>
              </a:ext>
            </a:extLst>
          </p:cNvPr>
          <p:cNvSpPr txBox="1"/>
          <p:nvPr/>
        </p:nvSpPr>
        <p:spPr>
          <a:xfrm>
            <a:off x="8495742" y="3949296"/>
            <a:ext cx="251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(DVH distance)</a:t>
            </a:r>
          </a:p>
        </p:txBody>
      </p:sp>
    </p:spTree>
    <p:extLst>
      <p:ext uri="{BB962C8B-B14F-4D97-AF65-F5344CB8AC3E}">
        <p14:creationId xmlns:p14="http://schemas.microsoft.com/office/powerpoint/2010/main" val="210972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Office PowerPoint</Application>
  <PresentationFormat>Widescreen</PresentationFormat>
  <Paragraphs>86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Cambria Math</vt:lpstr>
      <vt:lpstr>Morish Serif</vt:lpstr>
      <vt:lpstr>Office Theme</vt:lpstr>
      <vt:lpstr>Dose-volume histograms guided deep dose predictions</vt:lpstr>
      <vt:lpstr>Cancer treatments</vt:lpstr>
      <vt:lpstr>Multi-Leaf Collimator</vt:lpstr>
      <vt:lpstr>Two ways of examining a dose</vt:lpstr>
      <vt:lpstr>Mathematical formulation</vt:lpstr>
      <vt:lpstr>Reinforcement Learning Paradigm</vt:lpstr>
      <vt:lpstr>Reinforcement Learning Paradigm</vt:lpstr>
      <vt:lpstr>Evaluating a State</vt:lpstr>
      <vt:lpstr>Evaluating a State</vt:lpstr>
      <vt:lpstr>Architecture</vt:lpstr>
      <vt:lpstr>Data</vt:lpstr>
      <vt:lpstr>Numerical results</vt:lpstr>
      <vt:lpstr>Results</vt:lpstr>
      <vt:lpstr>Results</vt:lpstr>
      <vt:lpstr>Results</vt:lpstr>
      <vt:lpstr>Results</vt:lpstr>
      <vt:lpstr>Results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Dubois</dc:creator>
  <cp:lastModifiedBy>Paul Raymond François Dubois</cp:lastModifiedBy>
  <cp:revision>28</cp:revision>
  <dcterms:created xsi:type="dcterms:W3CDTF">2024-06-10T13:08:33Z</dcterms:created>
  <dcterms:modified xsi:type="dcterms:W3CDTF">2024-06-23T14:52:12Z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2024-06-10T16:26:52Z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58d337d2-90d6-42ae-b9b7-668f238efcf3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